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404" r:id="rId4"/>
    <p:sldId id="315" r:id="rId6"/>
    <p:sldId id="400" r:id="rId7"/>
    <p:sldId id="405" r:id="rId8"/>
    <p:sldId id="456" r:id="rId9"/>
    <p:sldId id="390" r:id="rId10"/>
    <p:sldId id="455" r:id="rId11"/>
    <p:sldId id="469" r:id="rId12"/>
    <p:sldId id="480" r:id="rId13"/>
    <p:sldId id="481" r:id="rId14"/>
    <p:sldId id="495" r:id="rId15"/>
    <p:sldId id="497" r:id="rId16"/>
    <p:sldId id="406" r:id="rId17"/>
    <p:sldId id="452" r:id="rId18"/>
    <p:sldId id="453" r:id="rId19"/>
    <p:sldId id="449" r:id="rId20"/>
    <p:sldId id="407" r:id="rId21"/>
    <p:sldId id="445" r:id="rId22"/>
    <p:sldId id="318" r:id="rId23"/>
    <p:sldId id="486" r:id="rId24"/>
    <p:sldId id="485" r:id="rId25"/>
    <p:sldId id="488" r:id="rId26"/>
    <p:sldId id="484" r:id="rId27"/>
    <p:sldId id="387" r:id="rId28"/>
    <p:sldId id="409" r:id="rId29"/>
  </p:sldIdLst>
  <p:sldSz cx="24384000" cy="13716000"/>
  <p:notesSz cx="6858000" cy="9144000"/>
  <p:custDataLst>
    <p:tags r:id="rId33"/>
  </p:custData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0E9"/>
    <a:srgbClr val="F4D0BA"/>
    <a:srgbClr val="FDFDFD"/>
    <a:srgbClr val="13D3CA"/>
    <a:srgbClr val="44D3DA"/>
    <a:srgbClr val="D2CE18"/>
    <a:srgbClr val="B82E2E"/>
    <a:srgbClr val="FF4D4D"/>
    <a:srgbClr val="E63700"/>
    <a:srgbClr val="DF2B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4683" autoAdjust="0"/>
  </p:normalViewPr>
  <p:slideViewPr>
    <p:cSldViewPr snapToGrid="0">
      <p:cViewPr varScale="1">
        <p:scale>
          <a:sx n="54" d="100"/>
          <a:sy n="54" d="100"/>
        </p:scale>
        <p:origin x="174" y="312"/>
      </p:cViewPr>
      <p:guideLst>
        <p:guide orient="horz" pos="4320"/>
        <p:guide pos="137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1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A877F-7272-49B2-A326-FB3A718DABC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875DF6-3DCE-4259-BD6F-30C6E3ABDE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747AD10-258C-41AE-871C-CC6E7447E4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875DF6-3DCE-4259-BD6F-30C6E3ABDE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3C967-60F0-4D2C-9E1C-A3DBCA9D75D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397600" y="1828800"/>
            <a:ext cx="19598400" cy="51408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2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2397600" y="7120800"/>
            <a:ext cx="19598400" cy="29448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4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24000" y="12628800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28800"/>
            <a:ext cx="7920000" cy="633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7755200" y="12628800"/>
            <a:ext cx="5400000" cy="633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87D78-C60A-4ACE-A89C-02684FBB71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3B2B6-50F4-4539-A3D1-42150A221C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6.xml"/><Relationship Id="rId7" Type="http://schemas.openxmlformats.org/officeDocument/2006/relationships/image" Target="../media/image24.png"/><Relationship Id="rId6" Type="http://schemas.microsoft.com/office/2007/relationships/hdphoto" Target="../media/image2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1818968" y="1887794"/>
            <a:ext cx="20746064" cy="994041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5"/>
          <p:cNvSpPr txBox="1"/>
          <p:nvPr/>
        </p:nvSpPr>
        <p:spPr>
          <a:xfrm>
            <a:off x="5433060" y="1598003"/>
            <a:ext cx="13517880" cy="5477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5000" dirty="0">
                <a:solidFill>
                  <a:schemeClr val="bg1"/>
                </a:solidFill>
                <a:latin typeface="Futura LT" panose="02000503000000000000" pitchFamily="2" charset="0"/>
              </a:rPr>
              <a:t>交我唱</a:t>
            </a:r>
            <a:endParaRPr lang="zh-CN" altLang="en-US" sz="35000" dirty="0">
              <a:solidFill>
                <a:schemeClr val="bg1"/>
              </a:solidFill>
              <a:latin typeface="Futura LT" panose="02000503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83990" y="7025586"/>
            <a:ext cx="19806453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技术迭代评审</a:t>
            </a:r>
            <a:endParaRPr lang="zh-CN" altLang="en-US" sz="1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943519" y="9565543"/>
            <a:ext cx="1136821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836365" y="10152813"/>
            <a:ext cx="15301702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>
                <a:solidFill>
                  <a:schemeClr val="bg1"/>
                </a:solidFill>
                <a:latin typeface="Century Gothic" panose="020B0502020202020204" pitchFamily="34" charset="0"/>
                <a:ea typeface="华文细黑" panose="02010600040101010101" pitchFamily="2" charset="-122"/>
              </a:rPr>
              <a:t>有两种方法能写出没有错误的程序；但只有第三种好用。——Alan J. Perlis</a:t>
            </a:r>
            <a:endParaRPr lang="en-US" altLang="zh-CN" sz="2200">
              <a:solidFill>
                <a:schemeClr val="bg1"/>
              </a:solidFill>
              <a:latin typeface="Century Gothic" panose="020B0502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0" y="12644466"/>
            <a:ext cx="12192000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汇报人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鲍辰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第十五组成员：鲍辰、郑博洋、梁晨、乐辰阳、朱家琛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267924" y="3403054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9080" y="9081903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实现视图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粒度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6545" y="4134485"/>
            <a:ext cx="15822295" cy="685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740239" y="1941284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33245" y="9406388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设计模型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适配器模式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060" y="2741295"/>
            <a:ext cx="14693900" cy="86766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75" y="2985135"/>
            <a:ext cx="15572105" cy="8188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5915" y="11837670"/>
            <a:ext cx="18632170" cy="231165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01925" y="579120"/>
            <a:ext cx="1934591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设计模型</a:t>
            </a:r>
            <a:r>
              <a:rPr lang="en-US" altLang="zh-CN" sz="6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外观</a:t>
            </a:r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6400"/>
          </a:p>
        </p:txBody>
      </p:sp>
      <p:sp>
        <p:nvSpPr>
          <p:cNvPr id="6" name="矩形 5"/>
          <p:cNvSpPr/>
          <p:nvPr/>
        </p:nvSpPr>
        <p:spPr>
          <a:xfrm>
            <a:off x="-203200" y="-233680"/>
            <a:ext cx="2702560" cy="14386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/>
          </a:p>
        </p:txBody>
      </p:sp>
      <p:pic>
        <p:nvPicPr>
          <p:cNvPr id="5" name="图片 4" descr="—Pngtree—graphic designing tablet mockup frame_5792826"/>
          <p:cNvPicPr>
            <a:picLocks noChangeAspect="1"/>
          </p:cNvPicPr>
          <p:nvPr/>
        </p:nvPicPr>
        <p:blipFill>
          <a:blip r:embed="rId2"/>
          <a:srcRect l="10985" t="24015" r="10398" b="23870"/>
          <a:stretch>
            <a:fillRect/>
          </a:stretch>
        </p:blipFill>
        <p:spPr>
          <a:xfrm>
            <a:off x="405130" y="-678815"/>
            <a:ext cx="22677120" cy="15073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302 -1.786528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9"/>
          <a:stretch>
            <a:fillRect/>
          </a:stretch>
        </p:blipFill>
        <p:spPr>
          <a:xfrm>
            <a:off x="11383766" y="0"/>
            <a:ext cx="13000234" cy="13716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521897" y="1174664"/>
            <a:ext cx="10751058" cy="11366672"/>
            <a:chOff x="12521897" y="1174664"/>
            <a:chExt cx="10751058" cy="11366672"/>
          </a:xfrm>
        </p:grpSpPr>
        <p:sp>
          <p:nvSpPr>
            <p:cNvPr id="16" name="Rectangle 15"/>
            <p:cNvSpPr/>
            <p:nvPr/>
          </p:nvSpPr>
          <p:spPr>
            <a:xfrm>
              <a:off x="12521897" y="1174664"/>
              <a:ext cx="10751058" cy="11366672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4330609" y="4828409"/>
              <a:ext cx="7586661" cy="3954065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936797" y="5558927"/>
              <a:ext cx="662945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spc="600" dirty="0">
                  <a:solidFill>
                    <a:schemeClr val="bg1"/>
                  </a:solidFill>
                  <a:latin typeface="Futura LT" panose="02000503000000000000" pitchFamily="2" charset="0"/>
                </a:rPr>
                <a:t>THREE</a:t>
              </a:r>
              <a:endParaRPr lang="en-US" sz="11000" spc="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70207" y="7246363"/>
              <a:ext cx="66385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2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COLLECTION</a:t>
              </a:r>
              <a:endParaRPr lang="en-US" sz="4000" spc="2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93414" y="6374076"/>
            <a:ext cx="6005041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  罗马帝国崩溃的一个主要原因是，</a:t>
            </a:r>
            <a:r>
              <a:rPr lang="zh-CN" altLang="en-US"/>
              <a:t>罗马数字</a:t>
            </a:r>
            <a:r>
              <a:rPr lang="en-US"/>
              <a:t>没有0，他们没有有效的方法表示他们的C程序成功</a:t>
            </a:r>
            <a:r>
              <a:rPr lang="zh-CN" altLang="en-US"/>
              <a:t>地</a:t>
            </a:r>
            <a:r>
              <a:rPr lang="en-US"/>
              <a:t>终止。</a:t>
            </a:r>
            <a:endParaRPr lang="en-US"/>
          </a:p>
          <a:p>
            <a:pPr algn="just">
              <a:lnSpc>
                <a:spcPct val="150000"/>
              </a:lnSpc>
            </a:pPr>
            <a:endParaRPr lang="en-US"/>
          </a:p>
          <a:p>
            <a:pPr algn="just">
              <a:lnSpc>
                <a:spcPct val="150000"/>
              </a:lnSpc>
            </a:pPr>
            <a:r>
              <a:rPr lang="en-US"/>
              <a:t>——Robert Firth</a:t>
            </a: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71307" y="5760731"/>
            <a:ext cx="436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82287" y="4119128"/>
            <a:ext cx="4839795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 </a:t>
            </a:r>
            <a:endParaRPr lang="zh-CN" altLang="en-US" sz="8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1536700"/>
            <a:ext cx="22288500" cy="11774170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5782310" y="307975"/>
            <a:ext cx="1297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核心算法设计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音频工作流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536700"/>
            <a:ext cx="23293070" cy="11288395"/>
          </a:xfrm>
          <a:prstGeom prst="rect">
            <a:avLst/>
          </a:prstGeom>
        </p:spPr>
      </p:pic>
      <p:sp>
        <p:nvSpPr>
          <p:cNvPr id="54" name="TextBox 1"/>
          <p:cNvSpPr txBox="1"/>
          <p:nvPr/>
        </p:nvSpPr>
        <p:spPr>
          <a:xfrm>
            <a:off x="5782310" y="307975"/>
            <a:ext cx="1297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核心算法设计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效果器算法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137410" y="2270760"/>
            <a:ext cx="22098000" cy="11181080"/>
            <a:chOff x="3366" y="3576"/>
            <a:chExt cx="34800" cy="17608"/>
          </a:xfrm>
        </p:grpSpPr>
        <p:grpSp>
          <p:nvGrpSpPr>
            <p:cNvPr id="6" name="组合 5"/>
            <p:cNvGrpSpPr/>
            <p:nvPr/>
          </p:nvGrpSpPr>
          <p:grpSpPr>
            <a:xfrm>
              <a:off x="11115" y="7141"/>
              <a:ext cx="7801" cy="3689"/>
              <a:chOff x="13509" y="7140"/>
              <a:chExt cx="7801" cy="3689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" name="剪去同侧角的矩形 3"/>
              <p:cNvSpPr/>
              <p:nvPr/>
            </p:nvSpPr>
            <p:spPr>
              <a:xfrm rot="5400000">
                <a:off x="15322" y="5327"/>
                <a:ext cx="3689" cy="7314"/>
              </a:xfrm>
              <a:prstGeom prst="snip2SameRect">
                <a:avLst/>
              </a:prstGeom>
              <a:solidFill>
                <a:srgbClr val="FFC000"/>
              </a:solidFill>
              <a:effectLst/>
              <a:scene3d>
                <a:camera prst="orthographicFront"/>
                <a:lightRig rig="threePt" dir="t"/>
              </a:scene3d>
              <a:sp3d extrusionH="63500">
                <a:extrusionClr>
                  <a:srgbClr val="FF4D4D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3806" y="8069"/>
                <a:ext cx="7504" cy="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ym typeface="+mn-ea"/>
                  </a:rPr>
                  <a:t>Perceptual Evaluation of Singing Quality</a:t>
                </a:r>
                <a:endParaRPr lang="zh-CN" altLang="en-US"/>
              </a:p>
              <a:p>
                <a:endParaRPr lang="zh-CN" altLang="en-US"/>
              </a:p>
            </p:txBody>
          </p:sp>
        </p:grpSp>
        <p:sp>
          <p:nvSpPr>
            <p:cNvPr id="23" name="右箭头 22"/>
            <p:cNvSpPr/>
            <p:nvPr/>
          </p:nvSpPr>
          <p:spPr>
            <a:xfrm>
              <a:off x="9106" y="8578"/>
              <a:ext cx="1464" cy="8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3366" y="7141"/>
              <a:ext cx="5058" cy="379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38" name="组合 37"/>
            <p:cNvGrpSpPr/>
            <p:nvPr/>
          </p:nvGrpSpPr>
          <p:grpSpPr>
            <a:xfrm>
              <a:off x="18420" y="3576"/>
              <a:ext cx="19746" cy="12697"/>
              <a:chOff x="18420" y="3576"/>
              <a:chExt cx="19746" cy="12697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20235" y="6240"/>
                <a:ext cx="975" cy="3"/>
              </a:xfrm>
              <a:prstGeom prst="line">
                <a:avLst/>
              </a:prstGeom>
              <a:ln w="38100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21210" y="12792"/>
                <a:ext cx="975" cy="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20234" y="6211"/>
                <a:ext cx="1008" cy="65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21210" y="6203"/>
                <a:ext cx="1008" cy="65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8420" y="6192"/>
                <a:ext cx="1896" cy="153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8430" y="10218"/>
                <a:ext cx="2846" cy="255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25020" y="3621"/>
                <a:ext cx="975" cy="3"/>
              </a:xfrm>
              <a:prstGeom prst="line">
                <a:avLst/>
              </a:prstGeom>
              <a:ln w="38100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21276" y="3624"/>
                <a:ext cx="3744" cy="261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25020" y="3621"/>
                <a:ext cx="1728" cy="111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6748" y="14757"/>
                <a:ext cx="975" cy="3"/>
              </a:xfrm>
              <a:prstGeom prst="line">
                <a:avLst/>
              </a:prstGeom>
              <a:ln w="38100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25995" y="3618"/>
                <a:ext cx="1728" cy="111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22206" y="12722"/>
                <a:ext cx="4590" cy="19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4068" y="8578"/>
                <a:ext cx="816" cy="816"/>
              </a:xfrm>
              <a:prstGeom prst="ellipse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1" name="直接连接符 20"/>
              <p:cNvCxnSpPr>
                <a:endCxn id="20" idx="0"/>
              </p:cNvCxnSpPr>
              <p:nvPr/>
            </p:nvCxnSpPr>
            <p:spPr>
              <a:xfrm>
                <a:off x="26028" y="3576"/>
                <a:ext cx="8448" cy="500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endCxn id="20" idx="4"/>
              </p:cNvCxnSpPr>
              <p:nvPr/>
            </p:nvCxnSpPr>
            <p:spPr>
              <a:xfrm flipV="1">
                <a:off x="27708" y="9394"/>
                <a:ext cx="6768" cy="531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/>
            </p:nvSpPr>
            <p:spPr>
              <a:xfrm>
                <a:off x="20558" y="13696"/>
                <a:ext cx="2313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20 * 1</a:t>
                </a:r>
                <a:endParaRPr lang="en-US" altLang="zh-CN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6079" y="15257"/>
                <a:ext cx="333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256 * 1</a:t>
                </a:r>
                <a:endParaRPr lang="en-US" altLang="zh-CN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3138" y="10985"/>
                <a:ext cx="5028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1</a:t>
                </a:r>
                <a:r>
                  <a:rPr lang="zh-CN" altLang="en-US"/>
                  <a:t>（</a:t>
                </a:r>
                <a:r>
                  <a:rPr lang="en-US" altLang="zh-CN"/>
                  <a:t>final score</a:t>
                </a:r>
                <a:r>
                  <a:rPr lang="zh-CN" altLang="en-US"/>
                  <a:t>）</a:t>
                </a:r>
                <a:endParaRPr lang="zh-CN" altLang="en-US"/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18429" y="7701"/>
                <a:ext cx="1" cy="25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6028" y="165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6228" y="167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6428" y="169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6628" y="171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6828" y="173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7028" y="175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7228" y="177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7428" y="179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"/>
            <a:srcRect l="6929" r="16326"/>
            <a:stretch>
              <a:fillRect/>
            </a:stretch>
          </p:blipFill>
          <p:spPr>
            <a:xfrm>
              <a:off x="27628" y="18122"/>
              <a:ext cx="2368" cy="17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50" name="肘形连接符 49"/>
            <p:cNvCxnSpPr/>
            <p:nvPr/>
          </p:nvCxnSpPr>
          <p:spPr>
            <a:xfrm rot="10800000">
              <a:off x="18510" y="14283"/>
              <a:ext cx="7101" cy="4734"/>
            </a:xfrm>
            <a:prstGeom prst="bentConnector3">
              <a:avLst>
                <a:gd name="adj1" fmla="val 99985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19505" y="16865"/>
              <a:ext cx="51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self-supervised pretraining</a:t>
              </a:r>
              <a:endParaRPr lang="en-US" altLang="zh-CN"/>
            </a:p>
          </p:txBody>
        </p:sp>
        <p:cxnSp>
          <p:nvCxnSpPr>
            <p:cNvPr id="52" name="肘形连接符 51"/>
            <p:cNvCxnSpPr/>
            <p:nvPr/>
          </p:nvCxnSpPr>
          <p:spPr>
            <a:xfrm rot="5400000">
              <a:off x="28934" y="13435"/>
              <a:ext cx="6832" cy="4223"/>
            </a:xfrm>
            <a:prstGeom prst="bentConnector3">
              <a:avLst>
                <a:gd name="adj1" fmla="val 100007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31385" y="19296"/>
              <a:ext cx="6181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/>
                <a:t>data augmentation</a:t>
              </a:r>
              <a:endParaRPr lang="en-US" altLang="zh-CN"/>
            </a:p>
            <a:p>
              <a:pPr algn="l"/>
              <a:r>
                <a:rPr lang="en-US" altLang="zh-CN"/>
                <a:t>using original song</a:t>
              </a:r>
              <a:endParaRPr lang="en-US" altLang="zh-CN"/>
            </a:p>
          </p:txBody>
        </p:sp>
      </p:grpSp>
      <p:sp>
        <p:nvSpPr>
          <p:cNvPr id="54" name="TextBox 1"/>
          <p:cNvSpPr txBox="1"/>
          <p:nvPr/>
        </p:nvSpPr>
        <p:spPr>
          <a:xfrm>
            <a:off x="5782310" y="307975"/>
            <a:ext cx="12978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核心算法设计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基于数据增强的自监督打分模块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9"/>
          <a:stretch>
            <a:fillRect/>
          </a:stretch>
        </p:blipFill>
        <p:spPr>
          <a:xfrm>
            <a:off x="11383766" y="0"/>
            <a:ext cx="13000234" cy="13716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521897" y="1174664"/>
            <a:ext cx="10751058" cy="11366672"/>
            <a:chOff x="12521897" y="1174664"/>
            <a:chExt cx="10751058" cy="11366672"/>
          </a:xfrm>
        </p:grpSpPr>
        <p:sp>
          <p:nvSpPr>
            <p:cNvPr id="16" name="Rectangle 15"/>
            <p:cNvSpPr/>
            <p:nvPr/>
          </p:nvSpPr>
          <p:spPr>
            <a:xfrm>
              <a:off x="12521897" y="1174664"/>
              <a:ext cx="10751058" cy="11366672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4330609" y="4828409"/>
              <a:ext cx="7586661" cy="3954065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936797" y="5558927"/>
              <a:ext cx="662945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spc="600" dirty="0">
                  <a:solidFill>
                    <a:schemeClr val="bg1"/>
                  </a:solidFill>
                  <a:latin typeface="Futura LT" panose="02000503000000000000" pitchFamily="2" charset="0"/>
                </a:rPr>
                <a:t>FOUR</a:t>
              </a:r>
              <a:endParaRPr lang="en-US" sz="11000" spc="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70207" y="7246363"/>
              <a:ext cx="66385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2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COLLECTION</a:t>
              </a:r>
              <a:endParaRPr lang="en-US" sz="4000" spc="2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93414" y="6374076"/>
            <a:ext cx="6005041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最初的90%的代码用去了最初90%的开发时间。余下的10%的代码用掉另外90%的开发时间。</a:t>
            </a:r>
            <a:endParaRPr lang="en-US"/>
          </a:p>
          <a:p>
            <a:pPr algn="just">
              <a:lnSpc>
                <a:spcPct val="150000"/>
              </a:lnSpc>
            </a:pPr>
            <a:endParaRPr lang="en-US"/>
          </a:p>
          <a:p>
            <a:pPr algn="just">
              <a:lnSpc>
                <a:spcPct val="150000"/>
              </a:lnSpc>
            </a:pPr>
            <a:r>
              <a:rPr lang="en-US"/>
              <a:t>——Tom Cargill</a:t>
            </a: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71307" y="5760731"/>
            <a:ext cx="436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82287" y="4119128"/>
            <a:ext cx="4839795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迭代评估 </a:t>
            </a:r>
            <a:endParaRPr lang="zh-CN" altLang="en-US" sz="8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4"/>
          <p:cNvSpPr txBox="1"/>
          <p:nvPr/>
        </p:nvSpPr>
        <p:spPr>
          <a:xfrm>
            <a:off x="-3574844" y="108534"/>
            <a:ext cx="33183195" cy="1677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8400" spc="600" dirty="0">
                <a:solidFill>
                  <a:schemeClr val="bg1">
                    <a:lumMod val="95000"/>
                  </a:schemeClr>
                </a:solidFill>
                <a:latin typeface="Futura LT" panose="02000503000000000000" pitchFamily="2" charset="0"/>
              </a:rPr>
              <a:t>SING</a:t>
            </a:r>
            <a:endParaRPr lang="en-US" sz="108400" spc="600" dirty="0">
              <a:solidFill>
                <a:schemeClr val="bg1">
                  <a:lumMod val="95000"/>
                </a:schemeClr>
              </a:solidFill>
              <a:latin typeface="Futura LT" panose="02000503000000000000" pitchFamily="2" charset="0"/>
            </a:endParaRPr>
          </a:p>
        </p:txBody>
      </p:sp>
      <p:sp>
        <p:nvSpPr>
          <p:cNvPr id="181" name="Freeform: Shape 180"/>
          <p:cNvSpPr/>
          <p:nvPr/>
        </p:nvSpPr>
        <p:spPr>
          <a:xfrm>
            <a:off x="6320229" y="4254255"/>
            <a:ext cx="535493" cy="494297"/>
          </a:xfrm>
          <a:custGeom>
            <a:avLst/>
            <a:gdLst/>
            <a:ahLst/>
            <a:cxnLst/>
            <a:rect l="l" t="t" r="r" b="b"/>
            <a:pathLst>
              <a:path w="212256" h="195927">
                <a:moveTo>
                  <a:pt x="163279" y="48970"/>
                </a:moveTo>
                <a:cubicBezTo>
                  <a:pt x="163220" y="58972"/>
                  <a:pt x="162316" y="67898"/>
                  <a:pt x="160567" y="75747"/>
                </a:cubicBezTo>
                <a:cubicBezTo>
                  <a:pt x="158818" y="83596"/>
                  <a:pt x="156575" y="90448"/>
                  <a:pt x="153837" y="96304"/>
                </a:cubicBezTo>
                <a:cubicBezTo>
                  <a:pt x="162270" y="94455"/>
                  <a:pt x="169633" y="91575"/>
                  <a:pt x="175925" y="87661"/>
                </a:cubicBezTo>
                <a:cubicBezTo>
                  <a:pt x="182217" y="83748"/>
                  <a:pt x="187113" y="79430"/>
                  <a:pt x="190612" y="74709"/>
                </a:cubicBezTo>
                <a:cubicBezTo>
                  <a:pt x="194112" y="69988"/>
                  <a:pt x="195889" y="65491"/>
                  <a:pt x="195943" y="61218"/>
                </a:cubicBezTo>
                <a:lnTo>
                  <a:pt x="195943" y="48970"/>
                </a:lnTo>
                <a:close/>
                <a:moveTo>
                  <a:pt x="16313" y="48970"/>
                </a:moveTo>
                <a:lnTo>
                  <a:pt x="16313" y="61218"/>
                </a:lnTo>
                <a:cubicBezTo>
                  <a:pt x="16367" y="65491"/>
                  <a:pt x="18144" y="69988"/>
                  <a:pt x="21643" y="74709"/>
                </a:cubicBezTo>
                <a:cubicBezTo>
                  <a:pt x="25143" y="79430"/>
                  <a:pt x="30039" y="83748"/>
                  <a:pt x="36331" y="87661"/>
                </a:cubicBezTo>
                <a:cubicBezTo>
                  <a:pt x="42623" y="91575"/>
                  <a:pt x="49986" y="94455"/>
                  <a:pt x="58419" y="96304"/>
                </a:cubicBezTo>
                <a:cubicBezTo>
                  <a:pt x="55681" y="90448"/>
                  <a:pt x="53438" y="83596"/>
                  <a:pt x="51688" y="75747"/>
                </a:cubicBezTo>
                <a:cubicBezTo>
                  <a:pt x="49939" y="67898"/>
                  <a:pt x="49035" y="58972"/>
                  <a:pt x="48977" y="48970"/>
                </a:cubicBezTo>
                <a:close/>
                <a:moveTo>
                  <a:pt x="69392" y="0"/>
                </a:moveTo>
                <a:lnTo>
                  <a:pt x="142864" y="0"/>
                </a:lnTo>
                <a:cubicBezTo>
                  <a:pt x="148627" y="149"/>
                  <a:pt x="153433" y="2147"/>
                  <a:pt x="157282" y="5996"/>
                </a:cubicBezTo>
                <a:cubicBezTo>
                  <a:pt x="161131" y="9844"/>
                  <a:pt x="163130" y="14649"/>
                  <a:pt x="163279" y="20411"/>
                </a:cubicBezTo>
                <a:lnTo>
                  <a:pt x="163279" y="32657"/>
                </a:lnTo>
                <a:lnTo>
                  <a:pt x="200021" y="32657"/>
                </a:lnTo>
                <a:cubicBezTo>
                  <a:pt x="203486" y="32745"/>
                  <a:pt x="206370" y="33939"/>
                  <a:pt x="208671" y="36241"/>
                </a:cubicBezTo>
                <a:cubicBezTo>
                  <a:pt x="210973" y="38543"/>
                  <a:pt x="212168" y="41427"/>
                  <a:pt x="212256" y="44892"/>
                </a:cubicBezTo>
                <a:lnTo>
                  <a:pt x="212256" y="61218"/>
                </a:lnTo>
                <a:cubicBezTo>
                  <a:pt x="212139" y="69468"/>
                  <a:pt x="209113" y="77493"/>
                  <a:pt x="203178" y="85294"/>
                </a:cubicBezTo>
                <a:cubicBezTo>
                  <a:pt x="197242" y="93094"/>
                  <a:pt x="189095" y="99655"/>
                  <a:pt x="178736" y="104975"/>
                </a:cubicBezTo>
                <a:cubicBezTo>
                  <a:pt x="168378" y="110295"/>
                  <a:pt x="156505" y="113358"/>
                  <a:pt x="143119" y="114166"/>
                </a:cubicBezTo>
                <a:cubicBezTo>
                  <a:pt x="140524" y="117406"/>
                  <a:pt x="138153" y="120016"/>
                  <a:pt x="136005" y="121996"/>
                </a:cubicBezTo>
                <a:cubicBezTo>
                  <a:pt x="133857" y="123976"/>
                  <a:pt x="132188" y="125406"/>
                  <a:pt x="130997" y="126286"/>
                </a:cubicBezTo>
                <a:cubicBezTo>
                  <a:pt x="127683" y="129316"/>
                  <a:pt x="125412" y="132506"/>
                  <a:pt x="124187" y="135855"/>
                </a:cubicBezTo>
                <a:cubicBezTo>
                  <a:pt x="122961" y="139204"/>
                  <a:pt x="122382" y="142904"/>
                  <a:pt x="122448" y="146955"/>
                </a:cubicBezTo>
                <a:cubicBezTo>
                  <a:pt x="122363" y="151208"/>
                  <a:pt x="123554" y="154950"/>
                  <a:pt x="126021" y="158182"/>
                </a:cubicBezTo>
                <a:cubicBezTo>
                  <a:pt x="128488" y="161414"/>
                  <a:pt x="132741" y="163116"/>
                  <a:pt x="138781" y="163286"/>
                </a:cubicBezTo>
                <a:cubicBezTo>
                  <a:pt x="142939" y="163311"/>
                  <a:pt x="146871" y="164167"/>
                  <a:pt x="150576" y="165855"/>
                </a:cubicBezTo>
                <a:cubicBezTo>
                  <a:pt x="154281" y="167542"/>
                  <a:pt x="157305" y="169910"/>
                  <a:pt x="159649" y="172957"/>
                </a:cubicBezTo>
                <a:cubicBezTo>
                  <a:pt x="161993" y="176005"/>
                  <a:pt x="163203" y="179581"/>
                  <a:pt x="163279" y="183686"/>
                </a:cubicBezTo>
                <a:lnTo>
                  <a:pt x="163279" y="191847"/>
                </a:lnTo>
                <a:cubicBezTo>
                  <a:pt x="163252" y="193021"/>
                  <a:pt x="162859" y="193988"/>
                  <a:pt x="162098" y="194747"/>
                </a:cubicBezTo>
                <a:cubicBezTo>
                  <a:pt x="161338" y="195507"/>
                  <a:pt x="160371" y="195900"/>
                  <a:pt x="159196" y="195927"/>
                </a:cubicBezTo>
                <a:lnTo>
                  <a:pt x="53060" y="195927"/>
                </a:lnTo>
                <a:cubicBezTo>
                  <a:pt x="51885" y="195900"/>
                  <a:pt x="50917" y="195507"/>
                  <a:pt x="50157" y="194747"/>
                </a:cubicBezTo>
                <a:cubicBezTo>
                  <a:pt x="49397" y="193988"/>
                  <a:pt x="49003" y="193021"/>
                  <a:pt x="48977" y="191847"/>
                </a:cubicBezTo>
                <a:lnTo>
                  <a:pt x="48977" y="183686"/>
                </a:lnTo>
                <a:cubicBezTo>
                  <a:pt x="49053" y="179581"/>
                  <a:pt x="50262" y="176005"/>
                  <a:pt x="52606" y="172957"/>
                </a:cubicBezTo>
                <a:cubicBezTo>
                  <a:pt x="54950" y="169910"/>
                  <a:pt x="57975" y="167542"/>
                  <a:pt x="61680" y="165855"/>
                </a:cubicBezTo>
                <a:cubicBezTo>
                  <a:pt x="65385" y="164167"/>
                  <a:pt x="69317" y="163311"/>
                  <a:pt x="73475" y="163286"/>
                </a:cubicBezTo>
                <a:cubicBezTo>
                  <a:pt x="79515" y="163116"/>
                  <a:pt x="83768" y="161414"/>
                  <a:pt x="86235" y="158182"/>
                </a:cubicBezTo>
                <a:cubicBezTo>
                  <a:pt x="88702" y="154950"/>
                  <a:pt x="89892" y="151208"/>
                  <a:pt x="89807" y="146955"/>
                </a:cubicBezTo>
                <a:cubicBezTo>
                  <a:pt x="89874" y="142904"/>
                  <a:pt x="89294" y="139204"/>
                  <a:pt x="88069" y="135855"/>
                </a:cubicBezTo>
                <a:cubicBezTo>
                  <a:pt x="86843" y="132506"/>
                  <a:pt x="84573" y="129316"/>
                  <a:pt x="81258" y="126286"/>
                </a:cubicBezTo>
                <a:cubicBezTo>
                  <a:pt x="80068" y="125406"/>
                  <a:pt x="78398" y="123976"/>
                  <a:pt x="76250" y="121996"/>
                </a:cubicBezTo>
                <a:cubicBezTo>
                  <a:pt x="74103" y="120016"/>
                  <a:pt x="71731" y="117406"/>
                  <a:pt x="69137" y="114166"/>
                </a:cubicBezTo>
                <a:cubicBezTo>
                  <a:pt x="55751" y="113358"/>
                  <a:pt x="43878" y="110295"/>
                  <a:pt x="33519" y="104975"/>
                </a:cubicBezTo>
                <a:cubicBezTo>
                  <a:pt x="23161" y="99655"/>
                  <a:pt x="15014" y="93094"/>
                  <a:pt x="9078" y="85294"/>
                </a:cubicBezTo>
                <a:cubicBezTo>
                  <a:pt x="3142" y="77493"/>
                  <a:pt x="117" y="69468"/>
                  <a:pt x="0" y="61218"/>
                </a:cubicBezTo>
                <a:lnTo>
                  <a:pt x="0" y="44892"/>
                </a:lnTo>
                <a:cubicBezTo>
                  <a:pt x="88" y="41427"/>
                  <a:pt x="1283" y="38543"/>
                  <a:pt x="3584" y="36241"/>
                </a:cubicBezTo>
                <a:cubicBezTo>
                  <a:pt x="5887" y="33939"/>
                  <a:pt x="8770" y="32745"/>
                  <a:pt x="12235" y="32657"/>
                </a:cubicBezTo>
                <a:lnTo>
                  <a:pt x="48977" y="32657"/>
                </a:lnTo>
                <a:lnTo>
                  <a:pt x="48977" y="20411"/>
                </a:lnTo>
                <a:cubicBezTo>
                  <a:pt x="49126" y="14649"/>
                  <a:pt x="51125" y="9844"/>
                  <a:pt x="54974" y="5996"/>
                </a:cubicBezTo>
                <a:cubicBezTo>
                  <a:pt x="58823" y="2147"/>
                  <a:pt x="63629" y="149"/>
                  <a:pt x="693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4800"/>
          </a:p>
        </p:txBody>
      </p:sp>
      <p:sp>
        <p:nvSpPr>
          <p:cNvPr id="187" name="Oval 186"/>
          <p:cNvSpPr/>
          <p:nvPr/>
        </p:nvSpPr>
        <p:spPr>
          <a:xfrm>
            <a:off x="5763223" y="3676651"/>
            <a:ext cx="1649506" cy="1649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305300" y="6732816"/>
            <a:ext cx="45653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>
                <a:latin typeface="Futura LT" panose="02000503000000000000" pitchFamily="2" charset="0"/>
              </a:rPr>
              <a:t>本次迭代共完成</a:t>
            </a:r>
            <a:r>
              <a:rPr lang="en-US" altLang="zh-CN" sz="4000" dirty="0">
                <a:latin typeface="Futura LT" panose="02000503000000000000" pitchFamily="2" charset="0"/>
              </a:rPr>
              <a:t>8</a:t>
            </a:r>
            <a:r>
              <a:rPr lang="zh-CN" altLang="en-US" sz="4000" dirty="0">
                <a:latin typeface="Futura LT" panose="02000503000000000000" pitchFamily="2" charset="0"/>
              </a:rPr>
              <a:t>个具体任务，</a:t>
            </a:r>
            <a:r>
              <a:rPr lang="en-US" altLang="zh-CN" sz="4000" dirty="0">
                <a:latin typeface="Futura LT" panose="02000503000000000000" pitchFamily="2" charset="0"/>
              </a:rPr>
              <a:t>6</a:t>
            </a:r>
            <a:r>
              <a:rPr lang="zh-CN" altLang="en-US" sz="4000" dirty="0">
                <a:latin typeface="Futura LT" panose="02000503000000000000" pitchFamily="2" charset="0"/>
              </a:rPr>
              <a:t>个</a:t>
            </a:r>
            <a:r>
              <a:rPr lang="zh-CN" altLang="en-US" sz="4000" dirty="0">
                <a:latin typeface="Futura LT" panose="02000503000000000000" pitchFamily="2" charset="0"/>
              </a:rPr>
              <a:t>具体功能。</a:t>
            </a:r>
            <a:endParaRPr lang="zh-CN" altLang="en-US" sz="4000" dirty="0">
              <a:latin typeface="Futura LT" panose="02000503000000000000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039340" y="58728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367247" y="3676651"/>
            <a:ext cx="1649506" cy="1649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83" name="Freeform: Shape 182"/>
          <p:cNvSpPr/>
          <p:nvPr/>
        </p:nvSpPr>
        <p:spPr>
          <a:xfrm>
            <a:off x="12046447" y="4223334"/>
            <a:ext cx="291106" cy="556137"/>
          </a:xfrm>
          <a:custGeom>
            <a:avLst/>
            <a:gdLst/>
            <a:ahLst/>
            <a:cxnLst/>
            <a:rect l="l" t="t" r="r" b="b"/>
            <a:pathLst>
              <a:path w="114250" h="212255">
                <a:moveTo>
                  <a:pt x="31372" y="0"/>
                </a:moveTo>
                <a:lnTo>
                  <a:pt x="73208" y="0"/>
                </a:lnTo>
                <a:cubicBezTo>
                  <a:pt x="74843" y="40"/>
                  <a:pt x="76198" y="566"/>
                  <a:pt x="77274" y="1579"/>
                </a:cubicBezTo>
                <a:cubicBezTo>
                  <a:pt x="78350" y="2591"/>
                  <a:pt x="78908" y="3851"/>
                  <a:pt x="78948" y="5357"/>
                </a:cubicBezTo>
                <a:cubicBezTo>
                  <a:pt x="78927" y="6123"/>
                  <a:pt x="78714" y="6888"/>
                  <a:pt x="78310" y="7653"/>
                </a:cubicBezTo>
                <a:lnTo>
                  <a:pt x="56499" y="66713"/>
                </a:lnTo>
                <a:lnTo>
                  <a:pt x="107009" y="54212"/>
                </a:lnTo>
                <a:cubicBezTo>
                  <a:pt x="107519" y="54063"/>
                  <a:pt x="108029" y="53978"/>
                  <a:pt x="108540" y="53957"/>
                </a:cubicBezTo>
                <a:cubicBezTo>
                  <a:pt x="109374" y="53965"/>
                  <a:pt x="110160" y="54140"/>
                  <a:pt x="110899" y="54483"/>
                </a:cubicBezTo>
                <a:cubicBezTo>
                  <a:pt x="111638" y="54826"/>
                  <a:pt x="112297" y="55288"/>
                  <a:pt x="112876" y="55870"/>
                </a:cubicBezTo>
                <a:cubicBezTo>
                  <a:pt x="113583" y="56654"/>
                  <a:pt x="114019" y="57542"/>
                  <a:pt x="114183" y="58533"/>
                </a:cubicBezTo>
                <a:cubicBezTo>
                  <a:pt x="114348" y="59524"/>
                  <a:pt x="114210" y="60508"/>
                  <a:pt x="113769" y="61483"/>
                </a:cubicBezTo>
                <a:lnTo>
                  <a:pt x="44892" y="209066"/>
                </a:lnTo>
                <a:cubicBezTo>
                  <a:pt x="44366" y="210037"/>
                  <a:pt x="43633" y="210807"/>
                  <a:pt x="42692" y="211378"/>
                </a:cubicBezTo>
                <a:cubicBezTo>
                  <a:pt x="41751" y="211950"/>
                  <a:pt x="40699" y="212242"/>
                  <a:pt x="39535" y="212255"/>
                </a:cubicBezTo>
                <a:cubicBezTo>
                  <a:pt x="39004" y="212234"/>
                  <a:pt x="38409" y="212149"/>
                  <a:pt x="37750" y="212000"/>
                </a:cubicBezTo>
                <a:cubicBezTo>
                  <a:pt x="36323" y="211517"/>
                  <a:pt x="35254" y="210698"/>
                  <a:pt x="34545" y="209545"/>
                </a:cubicBezTo>
                <a:cubicBezTo>
                  <a:pt x="33835" y="208392"/>
                  <a:pt x="33628" y="207127"/>
                  <a:pt x="33923" y="205750"/>
                </a:cubicBezTo>
                <a:lnTo>
                  <a:pt x="59050" y="102684"/>
                </a:lnTo>
                <a:lnTo>
                  <a:pt x="7265" y="115567"/>
                </a:lnTo>
                <a:cubicBezTo>
                  <a:pt x="6755" y="115673"/>
                  <a:pt x="6245" y="115716"/>
                  <a:pt x="5735" y="115694"/>
                </a:cubicBezTo>
                <a:cubicBezTo>
                  <a:pt x="5020" y="115692"/>
                  <a:pt x="4313" y="115570"/>
                  <a:pt x="3614" y="115328"/>
                </a:cubicBezTo>
                <a:cubicBezTo>
                  <a:pt x="2915" y="115086"/>
                  <a:pt x="2304" y="114740"/>
                  <a:pt x="1781" y="114291"/>
                </a:cubicBezTo>
                <a:cubicBezTo>
                  <a:pt x="1018" y="113638"/>
                  <a:pt x="503" y="112872"/>
                  <a:pt x="234" y="111995"/>
                </a:cubicBezTo>
                <a:cubicBezTo>
                  <a:pt x="-34" y="111119"/>
                  <a:pt x="-71" y="110226"/>
                  <a:pt x="123" y="109317"/>
                </a:cubicBezTo>
                <a:lnTo>
                  <a:pt x="25760" y="4082"/>
                </a:lnTo>
                <a:cubicBezTo>
                  <a:pt x="26105" y="2851"/>
                  <a:pt x="26786" y="1868"/>
                  <a:pt x="27801" y="1132"/>
                </a:cubicBezTo>
                <a:cubicBezTo>
                  <a:pt x="28816" y="396"/>
                  <a:pt x="30006" y="18"/>
                  <a:pt x="3137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4800"/>
          </a:p>
        </p:txBody>
      </p:sp>
      <p:sp>
        <p:nvSpPr>
          <p:cNvPr id="189" name="TextBox 188"/>
          <p:cNvSpPr txBox="1"/>
          <p:nvPr/>
        </p:nvSpPr>
        <p:spPr>
          <a:xfrm>
            <a:off x="9909325" y="6732816"/>
            <a:ext cx="45653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>
                <a:latin typeface="Futura LT" panose="02000503000000000000" pitchFamily="2" charset="0"/>
                <a:sym typeface="+mn-ea"/>
              </a:rPr>
              <a:t>本次迭代</a:t>
            </a:r>
            <a:r>
              <a:rPr lang="en-US" altLang="zh-CN" sz="4000" dirty="0">
                <a:latin typeface="Futura LT" panose="02000503000000000000" pitchFamily="2" charset="0"/>
                <a:sym typeface="+mn-ea"/>
              </a:rPr>
              <a:t>6</a:t>
            </a:r>
            <a:r>
              <a:rPr lang="zh-CN" altLang="en-US" sz="4000" dirty="0">
                <a:latin typeface="Futura LT" panose="02000503000000000000" pitchFamily="2" charset="0"/>
                <a:sym typeface="+mn-ea"/>
              </a:rPr>
              <a:t>种具体功能，</a:t>
            </a:r>
            <a:r>
              <a:rPr lang="en-US" altLang="zh-CN" sz="4000" dirty="0">
                <a:latin typeface="Futura LT" panose="02000503000000000000" pitchFamily="2" charset="0"/>
                <a:sym typeface="+mn-ea"/>
              </a:rPr>
              <a:t>4</a:t>
            </a:r>
            <a:r>
              <a:rPr lang="zh-CN" altLang="en-US" sz="4000" dirty="0">
                <a:latin typeface="Futura LT" panose="02000503000000000000" pitchFamily="2" charset="0"/>
                <a:sym typeface="+mn-ea"/>
              </a:rPr>
              <a:t>份具体复现教程。</a:t>
            </a:r>
            <a:endParaRPr lang="zh-CN" altLang="en-US" sz="4000" dirty="0">
              <a:latin typeface="Futura LT" panose="02000503000000000000" pitchFamily="2" charset="0"/>
              <a:sym typeface="+mn-ea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1643360" y="58728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2" name="Freeform: Shape 181"/>
          <p:cNvSpPr/>
          <p:nvPr/>
        </p:nvSpPr>
        <p:spPr>
          <a:xfrm>
            <a:off x="17559035" y="4223334"/>
            <a:ext cx="473978" cy="513356"/>
          </a:xfrm>
          <a:custGeom>
            <a:avLst/>
            <a:gdLst/>
            <a:ahLst/>
            <a:cxnLst/>
            <a:rect l="l" t="t" r="r" b="b"/>
            <a:pathLst>
              <a:path w="186022" h="195927">
                <a:moveTo>
                  <a:pt x="84839" y="16312"/>
                </a:moveTo>
                <a:lnTo>
                  <a:pt x="84839" y="67212"/>
                </a:lnTo>
                <a:lnTo>
                  <a:pt x="84839" y="71932"/>
                </a:lnTo>
                <a:lnTo>
                  <a:pt x="82291" y="75886"/>
                </a:lnTo>
                <a:lnTo>
                  <a:pt x="47606" y="130612"/>
                </a:lnTo>
                <a:lnTo>
                  <a:pt x="138418" y="130612"/>
                </a:lnTo>
                <a:lnTo>
                  <a:pt x="103733" y="75886"/>
                </a:lnTo>
                <a:lnTo>
                  <a:pt x="101184" y="71932"/>
                </a:lnTo>
                <a:lnTo>
                  <a:pt x="101184" y="67212"/>
                </a:lnTo>
                <a:lnTo>
                  <a:pt x="101184" y="16312"/>
                </a:lnTo>
                <a:close/>
                <a:moveTo>
                  <a:pt x="60363" y="0"/>
                </a:moveTo>
                <a:lnTo>
                  <a:pt x="125661" y="0"/>
                </a:lnTo>
                <a:cubicBezTo>
                  <a:pt x="127954" y="61"/>
                  <a:pt x="129873" y="863"/>
                  <a:pt x="131417" y="2405"/>
                </a:cubicBezTo>
                <a:cubicBezTo>
                  <a:pt x="132961" y="3948"/>
                  <a:pt x="133764" y="5865"/>
                  <a:pt x="133825" y="8156"/>
                </a:cubicBezTo>
                <a:cubicBezTo>
                  <a:pt x="133764" y="10447"/>
                  <a:pt x="132961" y="12364"/>
                  <a:pt x="131417" y="13907"/>
                </a:cubicBezTo>
                <a:cubicBezTo>
                  <a:pt x="129873" y="15450"/>
                  <a:pt x="127954" y="16251"/>
                  <a:pt x="125661" y="16312"/>
                </a:cubicBezTo>
                <a:lnTo>
                  <a:pt x="117497" y="16312"/>
                </a:lnTo>
                <a:lnTo>
                  <a:pt x="117497" y="67212"/>
                </a:lnTo>
                <a:lnTo>
                  <a:pt x="181663" y="168372"/>
                </a:lnTo>
                <a:cubicBezTo>
                  <a:pt x="186340" y="176162"/>
                  <a:pt x="187254" y="182652"/>
                  <a:pt x="184405" y="187842"/>
                </a:cubicBezTo>
                <a:cubicBezTo>
                  <a:pt x="181556" y="193033"/>
                  <a:pt x="175582" y="195727"/>
                  <a:pt x="166482" y="195927"/>
                </a:cubicBezTo>
                <a:lnTo>
                  <a:pt x="19541" y="195927"/>
                </a:lnTo>
                <a:cubicBezTo>
                  <a:pt x="10441" y="195727"/>
                  <a:pt x="4467" y="193033"/>
                  <a:pt x="1618" y="187842"/>
                </a:cubicBezTo>
                <a:cubicBezTo>
                  <a:pt x="-1231" y="182652"/>
                  <a:pt x="-317" y="176162"/>
                  <a:pt x="4361" y="168372"/>
                </a:cubicBezTo>
                <a:lnTo>
                  <a:pt x="68527" y="67212"/>
                </a:lnTo>
                <a:lnTo>
                  <a:pt x="68527" y="16312"/>
                </a:lnTo>
                <a:lnTo>
                  <a:pt x="60363" y="16312"/>
                </a:lnTo>
                <a:cubicBezTo>
                  <a:pt x="58069" y="16251"/>
                  <a:pt x="56150" y="15450"/>
                  <a:pt x="54606" y="13907"/>
                </a:cubicBezTo>
                <a:cubicBezTo>
                  <a:pt x="53062" y="12364"/>
                  <a:pt x="52259" y="10447"/>
                  <a:pt x="52198" y="8156"/>
                </a:cubicBezTo>
                <a:cubicBezTo>
                  <a:pt x="52259" y="5865"/>
                  <a:pt x="53062" y="3948"/>
                  <a:pt x="54606" y="2405"/>
                </a:cubicBezTo>
                <a:cubicBezTo>
                  <a:pt x="56150" y="863"/>
                  <a:pt x="58069" y="61"/>
                  <a:pt x="603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4800"/>
          </a:p>
        </p:txBody>
      </p:sp>
      <p:sp>
        <p:nvSpPr>
          <p:cNvPr id="184" name="Oval 183"/>
          <p:cNvSpPr/>
          <p:nvPr/>
        </p:nvSpPr>
        <p:spPr>
          <a:xfrm>
            <a:off x="16971271" y="3676651"/>
            <a:ext cx="1649506" cy="16495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90" name="TextBox 189"/>
          <p:cNvSpPr txBox="1"/>
          <p:nvPr/>
        </p:nvSpPr>
        <p:spPr>
          <a:xfrm>
            <a:off x="15513350" y="6732816"/>
            <a:ext cx="45653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0" dirty="0">
                <a:latin typeface="Futura LT" panose="02000503000000000000" pitchFamily="2" charset="0"/>
              </a:rPr>
              <a:t>本轮迭代</a:t>
            </a:r>
            <a:r>
              <a:rPr lang="zh-CN" sz="4000" dirty="0">
                <a:latin typeface="Futura LT" panose="02000503000000000000" pitchFamily="2" charset="0"/>
              </a:rPr>
              <a:t>实现了</a:t>
            </a:r>
            <a:r>
              <a:rPr lang="en-US" altLang="zh-CN" sz="4000" dirty="0">
                <a:latin typeface="Futura LT" panose="02000503000000000000" pitchFamily="2" charset="0"/>
              </a:rPr>
              <a:t>15</a:t>
            </a:r>
            <a:r>
              <a:rPr lang="zh-CN" altLang="en-US" sz="4000" dirty="0">
                <a:latin typeface="Futura LT" panose="02000503000000000000" pitchFamily="2" charset="0"/>
              </a:rPr>
              <a:t>个具体功能。</a:t>
            </a:r>
            <a:endParaRPr lang="zh-CN" altLang="en-US" sz="4000" dirty="0">
              <a:latin typeface="Futura LT" panose="02000503000000000000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7247385" y="587284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迭代完成任务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前端完成任务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15900" y="2321560"/>
          <a:ext cx="23952200" cy="97555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0325"/>
                <a:gridCol w="11085195"/>
                <a:gridCol w="10266680"/>
              </a:tblGrid>
              <a:tr h="12769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结果质量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084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手机号登录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提供用户登录功能，从后端的用户列表中获取确认信息。在前端页面中展示登陆状态。提供选项切换至注册页面。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较好，简易登陆状态显示完成。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084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手机号注册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提供用户注册功能，将注册请求发送至后端。提供选项切换至登陆页面。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较好，能够避免非法的请求与重复的注册。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090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音乐搜索栏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提供搜索功能，将用户的搜索目标发送至后端并获取搜索结果，渲染结果列表以供选择。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较好，提供搜索前十曲目。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2084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音乐推荐栏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提供推荐目录供用户直接选择，无需搜索。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较好，且反应速度快。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2084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音乐搜索结果列表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将用户搜索的结果渲染为可供选择的列表，并导向k歌界面。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较好，界面简单直观。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532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伴奏/原唱切换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在K歌界面提供伴奏与原唱的切换。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从后端下载经过处理的伴奏，存在一定延迟。切换过程无延迟</a:t>
                      </a:r>
                      <a:r>
                        <a:rPr lang="zh-CN" alt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2" b="5264"/>
          <a:stretch>
            <a:fillRect/>
          </a:stretch>
        </p:blipFill>
        <p:spPr>
          <a:xfrm>
            <a:off x="-64547" y="-40806"/>
            <a:ext cx="24591982" cy="7128028"/>
          </a:xfrm>
          <a:prstGeom prst="rect">
            <a:avLst/>
          </a:prstGeom>
        </p:spPr>
      </p:pic>
      <p:sp>
        <p:nvSpPr>
          <p:cNvPr id="21" name="Rectangle 15"/>
          <p:cNvSpPr/>
          <p:nvPr/>
        </p:nvSpPr>
        <p:spPr>
          <a:xfrm>
            <a:off x="-23149" y="-40806"/>
            <a:ext cx="24550584" cy="712802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1704669" y="2505241"/>
            <a:ext cx="11019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图片包含 监视器, 就坐, 照片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0" y="1199684"/>
            <a:ext cx="5626388" cy="55835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953">
            <a:off x="2658465" y="8554353"/>
            <a:ext cx="3240570" cy="324056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31077" y="9417535"/>
            <a:ext cx="2762083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8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89202" y="10594276"/>
            <a:ext cx="263974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技术原型 </a:t>
            </a:r>
            <a:endParaRPr lang="zh-CN" altLang="en-US" sz="4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953">
            <a:off x="7850036" y="8554353"/>
            <a:ext cx="3240570" cy="3240569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334190" y="9466751"/>
            <a:ext cx="3136130" cy="13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8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80773" y="10594276"/>
            <a:ext cx="263974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 </a:t>
            </a:r>
            <a:endParaRPr lang="zh-CN" altLang="en-US" sz="4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953">
            <a:off x="13094482" y="8505138"/>
            <a:ext cx="3240570" cy="324056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1297544" y="9403443"/>
            <a:ext cx="3544791" cy="107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THRRE</a:t>
            </a:r>
            <a:endParaRPr lang="zh-CN" altLang="en-US" sz="6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525220" y="10545060"/>
            <a:ext cx="2639751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 </a:t>
            </a:r>
            <a:endParaRPr lang="zh-CN" altLang="en-US" sz="4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6953">
            <a:off x="18655604" y="8554355"/>
            <a:ext cx="3240570" cy="3240568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7053558" y="9433194"/>
            <a:ext cx="354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sz="7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086340" y="10594277"/>
            <a:ext cx="2639748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迭代评估</a:t>
            </a:r>
            <a:endParaRPr lang="zh-CN" altLang="en-US" sz="4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前端完成任务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919163" y="2171065"/>
          <a:ext cx="22545675" cy="10869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95690"/>
                <a:gridCol w="13849985"/>
              </a:tblGrid>
              <a:tr h="8801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</a:t>
                      </a:r>
                      <a:endParaRPr lang="en-US" sz="24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  <a:endParaRPr lang="en-US" sz="24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进阶音频知识的学习，包括编码解码的原理、混音器、均衡器、效果器的原理等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学习探究ffmpeg组件的使用，针对我们的项目进行api封装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探究人声增强算法，实现并测试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已完成，采用RNNoise神经网络实现。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探究回声消除算法，实现并测试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基本完成，但是因为一些缺陷搁置。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混响器、效果器的实现、封装与测试，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已完成，采用Sox库实现。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录音器的实现。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已完成，其中Java层负责获取数据流，react native层控制业务逻辑和缓存，实现了录音按句子划分、重录和重录上一句等功能。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将原始音频数据写为wav格式文件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将人声增强算法集成到录音的数据流中。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实现一个简单的加载动画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已完成，加载动画位于一个透明图层覆盖在当前图层上，有效避免了加载时用户乱点出错的问题。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唱歌界面的改进优化。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已完成，在唱歌界面进行了对录音器的控制和维护，梳理了业务逻辑，使得界面组件的选取更合理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整合ffmpeg组件和sox组件，跑通从获取伴奏到获得成品整个流程。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已完成。已经修复了大量的bug，性能已经尽可能做好但仍有提升空间。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324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结算界面的实现。</a:t>
                      </a:r>
                      <a:endParaRPr lang="en-US" sz="20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本来计划给用户自定义调整混音与效果器的界面，但是尚未完成，现在只是播放默认效果的成品。</a:t>
                      </a:r>
                      <a:endParaRPr lang="en-US" sz="20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后端完成功能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00355" y="2353945"/>
          <a:ext cx="23641050" cy="1011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1020"/>
                <a:gridCol w="14759305"/>
                <a:gridCol w="5800725"/>
              </a:tblGrid>
              <a:tr h="14408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结果质量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65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上传文件和下载文件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可以通过http请求从服务器下载文件到本地和上传文件到服务器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较好，但受限于服务器带宽，传输速度一般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36398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搜索歌曲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可以用网易云API通过关键字搜索来获取相关的歌曲列表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3633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获取歌曲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可以用网易云API或者歌曲的详细信息，包括音频文件，图片，歌手，歌词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65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后端通信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可以通过http请求，将客户发送的部分请求转发给另一flask架构后端，并且繁忙时返回等待提示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质量尚可，但还需要更完善的异常处理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4865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用户登录注册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可以通过对服务器上mysql数据库的访问，实现用户的登录和注册，并返回相应成功或出错信息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653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日志记录和备份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Spring后端除调试时间外，一直保持在服务器后台运行，并进行了日志记录，并且对每6个小时内的日志进行单独备份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较好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后端完成功能</a:t>
            </a:r>
            <a:r>
              <a:rPr lang="en-US" altLang="zh-CN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77440"/>
          <a:ext cx="23952200" cy="896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55560"/>
                <a:gridCol w="10662285"/>
                <a:gridCol w="5634355"/>
              </a:tblGrid>
              <a:tr h="16783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结果</a:t>
                      </a:r>
                      <a:r>
                        <a:rPr lang="en-US" sz="3200" b="1" spc="13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</a:t>
                      </a:r>
                      <a:endParaRPr lang="en-US" sz="3200" b="1" spc="13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31648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实现原唱消除算法的适配器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现在可以通过请求来获取到原唱对应的伴奏和人声部分，效果较好，仅受到服务器性能影响。针对这个问题我们采取了服务器缓存功能，进行优化。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完成，性能目前较低，只支持单进程。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891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实现歌曲打分算法的适配器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现在可以通过请求获取到对应的分数，仅受到服务器性能影响。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完成，性能目前较低，只支持2并发。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158813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使用Flask框架将两个算法封装为服务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效果较好。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891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Flask和Spring实现无缝衔接，Spring能够正确请求，Flask能够正确响应</a:t>
                      </a:r>
                      <a:endParaRPr lang="en-US" sz="28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在快速请求/多用户请求过程中，依旧会有少量问题。</a:t>
                      </a:r>
                      <a:endParaRPr lang="en-US" sz="28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54000" marR="254000" marT="177800" marB="177800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V="1">
            <a:off x="4661808" y="6921519"/>
            <a:ext cx="15989300" cy="914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3600" kern="0"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3" name="任意多边形 5"/>
          <p:cNvSpPr/>
          <p:nvPr/>
        </p:nvSpPr>
        <p:spPr>
          <a:xfrm>
            <a:off x="6583045" y="4953635"/>
            <a:ext cx="2218690" cy="1936750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技术方案评审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任意多边形 28"/>
          <p:cNvSpPr/>
          <p:nvPr/>
        </p:nvSpPr>
        <p:spPr>
          <a:xfrm>
            <a:off x="11773811" y="4953455"/>
            <a:ext cx="1812926" cy="1936750"/>
          </a:xfrm>
          <a:custGeom>
            <a:avLst/>
            <a:gdLst>
              <a:gd name="connsiteX0" fmla="*/ 452761 w 905522"/>
              <a:gd name="connsiteY0" fmla="*/ 0 h 968365"/>
              <a:gd name="connsiteX1" fmla="*/ 905522 w 905522"/>
              <a:gd name="connsiteY1" fmla="*/ 226381 h 968365"/>
              <a:gd name="connsiteX2" fmla="*/ 905522 w 905522"/>
              <a:gd name="connsiteY2" fmla="*/ 741985 h 968365"/>
              <a:gd name="connsiteX3" fmla="*/ 452761 w 905522"/>
              <a:gd name="connsiteY3" fmla="*/ 968365 h 968365"/>
              <a:gd name="connsiteX4" fmla="*/ 0 w 905522"/>
              <a:gd name="connsiteY4" fmla="*/ 741985 h 968365"/>
              <a:gd name="connsiteX5" fmla="*/ 0 w 905522"/>
              <a:gd name="connsiteY5" fmla="*/ 226381 h 96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5">
                <a:moveTo>
                  <a:pt x="452761" y="0"/>
                </a:moveTo>
                <a:lnTo>
                  <a:pt x="905522" y="226381"/>
                </a:lnTo>
                <a:lnTo>
                  <a:pt x="905522" y="741985"/>
                </a:lnTo>
                <a:lnTo>
                  <a:pt x="452761" y="968365"/>
                </a:lnTo>
                <a:lnTo>
                  <a:pt x="0" y="741985"/>
                </a:lnTo>
                <a:lnTo>
                  <a:pt x="0" y="226381"/>
                </a:ln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代码走查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任意多边形 42"/>
          <p:cNvSpPr/>
          <p:nvPr/>
        </p:nvSpPr>
        <p:spPr>
          <a:xfrm>
            <a:off x="9383037" y="7020379"/>
            <a:ext cx="1809750" cy="1936750"/>
          </a:xfrm>
          <a:custGeom>
            <a:avLst/>
            <a:gdLst>
              <a:gd name="connsiteX0" fmla="*/ 452761 w 905522"/>
              <a:gd name="connsiteY0" fmla="*/ 0 h 968366"/>
              <a:gd name="connsiteX1" fmla="*/ 905522 w 905522"/>
              <a:gd name="connsiteY1" fmla="*/ 226381 h 968366"/>
              <a:gd name="connsiteX2" fmla="*/ 905522 w 905522"/>
              <a:gd name="connsiteY2" fmla="*/ 741986 h 968366"/>
              <a:gd name="connsiteX3" fmla="*/ 452761 w 905522"/>
              <a:gd name="connsiteY3" fmla="*/ 968366 h 968366"/>
              <a:gd name="connsiteX4" fmla="*/ 0 w 905522"/>
              <a:gd name="connsiteY4" fmla="*/ 741986 h 968366"/>
              <a:gd name="connsiteX5" fmla="*/ 0 w 905522"/>
              <a:gd name="connsiteY5" fmla="*/ 226381 h 96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6">
                <a:moveTo>
                  <a:pt x="452761" y="0"/>
                </a:moveTo>
                <a:lnTo>
                  <a:pt x="905522" y="226381"/>
                </a:lnTo>
                <a:lnTo>
                  <a:pt x="905522" y="741986"/>
                </a:lnTo>
                <a:lnTo>
                  <a:pt x="452761" y="968366"/>
                </a:lnTo>
                <a:lnTo>
                  <a:pt x="0" y="741986"/>
                </a:lnTo>
                <a:lnTo>
                  <a:pt x="0" y="226381"/>
                </a:lnTo>
                <a:close/>
              </a:path>
            </a:pathLst>
          </a:custGeom>
          <a:solidFill>
            <a:srgbClr val="7F7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需求评审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任意多边形 45"/>
          <p:cNvSpPr/>
          <p:nvPr/>
        </p:nvSpPr>
        <p:spPr>
          <a:xfrm>
            <a:off x="14167761" y="7020379"/>
            <a:ext cx="1809750" cy="1936750"/>
          </a:xfrm>
          <a:custGeom>
            <a:avLst/>
            <a:gdLst>
              <a:gd name="connsiteX0" fmla="*/ 452761 w 905522"/>
              <a:gd name="connsiteY0" fmla="*/ 0 h 968366"/>
              <a:gd name="connsiteX1" fmla="*/ 905522 w 905522"/>
              <a:gd name="connsiteY1" fmla="*/ 226381 h 968366"/>
              <a:gd name="connsiteX2" fmla="*/ 905522 w 905522"/>
              <a:gd name="connsiteY2" fmla="*/ 741986 h 968366"/>
              <a:gd name="connsiteX3" fmla="*/ 452761 w 905522"/>
              <a:gd name="connsiteY3" fmla="*/ 968366 h 968366"/>
              <a:gd name="connsiteX4" fmla="*/ 0 w 905522"/>
              <a:gd name="connsiteY4" fmla="*/ 741986 h 968366"/>
              <a:gd name="connsiteX5" fmla="*/ 0 w 905522"/>
              <a:gd name="connsiteY5" fmla="*/ 226381 h 96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5522" h="968366">
                <a:moveTo>
                  <a:pt x="452761" y="0"/>
                </a:moveTo>
                <a:lnTo>
                  <a:pt x="905522" y="226381"/>
                </a:lnTo>
                <a:lnTo>
                  <a:pt x="905522" y="741986"/>
                </a:lnTo>
                <a:lnTo>
                  <a:pt x="452761" y="968366"/>
                </a:lnTo>
                <a:lnTo>
                  <a:pt x="0" y="741986"/>
                </a:lnTo>
                <a:lnTo>
                  <a:pt x="0" y="226381"/>
                </a:lnTo>
                <a:close/>
              </a:path>
            </a:pathLst>
          </a:custGeom>
          <a:solidFill>
            <a:srgbClr val="7F7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正规检视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66479" y="2555570"/>
            <a:ext cx="3858134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在每周的例行组会中，我们会召开技术方案评审。针对本迭代的最终目标和当前的问题，评审当前的方案。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58843" y="9371826"/>
            <a:ext cx="3858134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在软件前景文档和软件需求规约每一个版本完成后，本项目组在微信群中立即召开非正式需求评审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51205" y="2555570"/>
            <a:ext cx="3858134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在合作开发的过程中，每个项目组成员自动充当代码走查的评审员，项目组成员需要保证其他人写的代码是可读易懂的。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143567" y="9349794"/>
            <a:ext cx="3858134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我们充分利空课后时间，邀请沈老师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和助教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对我们交我唱APP的迭代计划、UML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图、设计模型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等进行同行评议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软件评审</a:t>
            </a:r>
            <a:endParaRPr lang="zh-CN" altLang="en-US" sz="40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8995390" y="5922010"/>
            <a:ext cx="3992880" cy="3962400"/>
            <a:chOff x="29914" y="9326"/>
            <a:chExt cx="6288" cy="6240"/>
          </a:xfrm>
        </p:grpSpPr>
        <p:grpSp>
          <p:nvGrpSpPr>
            <p:cNvPr id="16" name="组合 15"/>
            <p:cNvGrpSpPr/>
            <p:nvPr/>
          </p:nvGrpSpPr>
          <p:grpSpPr>
            <a:xfrm>
              <a:off x="29914" y="9326"/>
              <a:ext cx="6288" cy="6240"/>
              <a:chOff x="5922450" y="270141"/>
              <a:chExt cx="3781386" cy="3752576"/>
            </a:xfrm>
          </p:grpSpPr>
          <p:pic>
            <p:nvPicPr>
              <p:cNvPr id="17" name="图片 16" descr="图片包含 人员, 户外, 天空, 服装&#10;&#10;已生成极高可信度的说明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404"/>
              <a:stretch>
                <a:fillRect/>
              </a:stretch>
            </p:blipFill>
            <p:spPr>
              <a:xfrm>
                <a:off x="6577426" y="621729"/>
                <a:ext cx="2516239" cy="2700311"/>
              </a:xfrm>
              <a:prstGeom prst="rect">
                <a:avLst/>
              </a:prstGeom>
            </p:spPr>
          </p:pic>
          <p:pic>
            <p:nvPicPr>
              <p:cNvPr id="18" name="图片 17" descr="图片包含 监视器, 照片, 就坐, 顶部&#10;&#10;已生成极高可信度的说明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2450" y="270141"/>
                <a:ext cx="3781386" cy="3752576"/>
              </a:xfrm>
              <a:prstGeom prst="rect">
                <a:avLst/>
              </a:prstGeom>
            </p:spPr>
          </p:pic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" y="10224"/>
              <a:ext cx="4107" cy="3882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292860" y="3950335"/>
            <a:ext cx="3973830" cy="3943350"/>
            <a:chOff x="2036" y="6221"/>
            <a:chExt cx="6258" cy="6210"/>
          </a:xfrm>
        </p:grpSpPr>
        <p:grpSp>
          <p:nvGrpSpPr>
            <p:cNvPr id="13" name="组合 12"/>
            <p:cNvGrpSpPr/>
            <p:nvPr/>
          </p:nvGrpSpPr>
          <p:grpSpPr>
            <a:xfrm>
              <a:off x="2036" y="6221"/>
              <a:ext cx="6258" cy="6210"/>
              <a:chOff x="382504" y="3056556"/>
              <a:chExt cx="3405234" cy="3379290"/>
            </a:xfrm>
          </p:grpSpPr>
          <p:pic>
            <p:nvPicPr>
              <p:cNvPr id="14" name="图片 13" descr="图片包含 户外, 地面, 摇滚, 天空&#10;&#10;已生成极高可信度的说明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731" b="44462"/>
              <a:stretch>
                <a:fillRect/>
              </a:stretch>
            </p:blipFill>
            <p:spPr>
              <a:xfrm>
                <a:off x="813836" y="3381750"/>
                <a:ext cx="2472117" cy="2365907"/>
              </a:xfrm>
              <a:prstGeom prst="rect">
                <a:avLst/>
              </a:prstGeom>
            </p:spPr>
          </p:pic>
          <p:pic>
            <p:nvPicPr>
              <p:cNvPr id="15" name="图片 14" descr="图片包含 监视器, 照片, 就坐, 顶部&#10;&#10;已生成极高可信度的说明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504" y="3056556"/>
                <a:ext cx="3405234" cy="3379290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2" y="7077"/>
              <a:ext cx="3938" cy="38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6" grpId="0" bldLvl="0" animBg="1"/>
      <p:bldP spid="7" grpId="0" bldLvl="0" animBg="1"/>
      <p:bldP spid="8" grpId="0"/>
      <p:bldP spid="9" grpId="0"/>
      <p:bldP spid="10" grpId="0"/>
      <p:bldP spid="1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8753" y="2191892"/>
            <a:ext cx="19686494" cy="5427009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9589725" y="2909068"/>
            <a:ext cx="11668860" cy="5427008"/>
            <a:chOff x="9589725" y="2909068"/>
            <a:chExt cx="11668860" cy="5427008"/>
          </a:xfrm>
        </p:grpSpPr>
        <p:sp>
          <p:nvSpPr>
            <p:cNvPr id="10" name="Rectangle 9"/>
            <p:cNvSpPr/>
            <p:nvPr/>
          </p:nvSpPr>
          <p:spPr>
            <a:xfrm>
              <a:off x="9589725" y="2909068"/>
              <a:ext cx="11668860" cy="5427008"/>
            </a:xfrm>
            <a:prstGeom prst="rect">
              <a:avLst/>
            </a:pr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71999" y="4439591"/>
              <a:ext cx="8260080" cy="16300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0" spc="600" dirty="0">
                  <a:solidFill>
                    <a:schemeClr val="bg1"/>
                  </a:solidFill>
                  <a:latin typeface="Futura LT" panose="02000503000000000000" pitchFamily="2" charset="0"/>
                </a:rPr>
                <a:t>技术原型测试</a:t>
              </a:r>
              <a:endParaRPr lang="zh-CN" altLang="en-US" sz="10000" spc="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516015" y="5945304"/>
              <a:ext cx="6614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spc="3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COLLECTION</a:t>
              </a:r>
              <a:endParaRPr lang="en-US" sz="3200" spc="3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31239" y="8728045"/>
            <a:ext cx="15727346" cy="2916796"/>
            <a:chOff x="5531239" y="8728045"/>
            <a:chExt cx="15727346" cy="2916796"/>
          </a:xfrm>
        </p:grpSpPr>
        <p:sp>
          <p:nvSpPr>
            <p:cNvPr id="18" name="TextBox 17"/>
            <p:cNvSpPr txBox="1"/>
            <p:nvPr/>
          </p:nvSpPr>
          <p:spPr>
            <a:xfrm>
              <a:off x="5531239" y="9194679"/>
              <a:ext cx="1859280" cy="2122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6600" dirty="0">
                  <a:latin typeface="Futura LT" panose="02000503000000000000" pitchFamily="2" charset="0"/>
                </a:rPr>
                <a:t>测试</a:t>
              </a:r>
              <a:endParaRPr lang="zh-CN" altLang="en-US" sz="6600" dirty="0">
                <a:latin typeface="Futura LT" panose="02000503000000000000" pitchFamily="2" charset="0"/>
              </a:endParaRPr>
            </a:p>
            <a:p>
              <a:pPr algn="r"/>
              <a:r>
                <a:rPr lang="zh-CN" altLang="en-US" sz="6600" dirty="0">
                  <a:latin typeface="Futura LT" panose="02000503000000000000" pitchFamily="2" charset="0"/>
                </a:rPr>
                <a:t>报告</a:t>
              </a:r>
              <a:endParaRPr lang="zh-CN" altLang="en-US" sz="6600" dirty="0">
                <a:latin typeface="Futura LT" panose="02000503000000000000" pitchFamily="2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8072462" y="8728045"/>
              <a:ext cx="1" cy="291679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930235" y="9124614"/>
              <a:ext cx="12328350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sz="4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测试共发现1个严重错误，3个一般错误，6个建议改进问题。</a:t>
              </a:r>
              <a:endParaRPr sz="4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sp>
        <p:nvSpPr>
          <p:cNvPr id="11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1818968" y="1887794"/>
            <a:ext cx="20746064" cy="994041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433060" y="1598003"/>
            <a:ext cx="13517880" cy="5477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LT" panose="02000503000000000000" pitchFamily="2" charset="0"/>
                <a:ea typeface="+mn-ea"/>
                <a:cs typeface="+mn-cs"/>
              </a:rPr>
              <a:t>交我唱</a:t>
            </a:r>
            <a:endParaRPr kumimoji="0" lang="zh-CN" altLang="en-US" sz="3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LT" panose="02000503000000000000" pitchFamily="2" charset="0"/>
              <a:ea typeface="+mn-ea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83990" y="7025586"/>
            <a:ext cx="198064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感谢观看   </a:t>
            </a:r>
            <a:r>
              <a:rPr lang="en-US" altLang="zh-CN" sz="1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  <a:endParaRPr kumimoji="0" lang="zh-CN" altLang="en-US" sz="1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943519" y="9565543"/>
            <a:ext cx="1136821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9"/>
          <a:stretch>
            <a:fillRect/>
          </a:stretch>
        </p:blipFill>
        <p:spPr>
          <a:xfrm>
            <a:off x="11383766" y="0"/>
            <a:ext cx="13000234" cy="13716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521897" y="1174664"/>
            <a:ext cx="10751058" cy="11366672"/>
            <a:chOff x="12521897" y="1174664"/>
            <a:chExt cx="10751058" cy="11366672"/>
          </a:xfrm>
        </p:grpSpPr>
        <p:sp>
          <p:nvSpPr>
            <p:cNvPr id="16" name="Rectangle 15"/>
            <p:cNvSpPr/>
            <p:nvPr/>
          </p:nvSpPr>
          <p:spPr>
            <a:xfrm>
              <a:off x="12521897" y="1174664"/>
              <a:ext cx="10751058" cy="11366672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4330609" y="4828409"/>
              <a:ext cx="7586661" cy="3954065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936797" y="5558927"/>
              <a:ext cx="662945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spc="600" dirty="0">
                  <a:solidFill>
                    <a:schemeClr val="bg1"/>
                  </a:solidFill>
                  <a:latin typeface="Futura LT" panose="02000503000000000000" pitchFamily="2" charset="0"/>
                </a:rPr>
                <a:t>ONE</a:t>
              </a:r>
              <a:endParaRPr lang="en-US" sz="11000" spc="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70207" y="7246363"/>
              <a:ext cx="66385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2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COLLECTION</a:t>
              </a:r>
              <a:endParaRPr lang="en-US" sz="4000" spc="2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93414" y="6374076"/>
            <a:ext cx="6005041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软件就像午餐一样，不要钱的总比收钱的好吃。</a:t>
            </a:r>
            <a:endParaRPr lang="en-US"/>
          </a:p>
          <a:p>
            <a:pPr algn="just">
              <a:lnSpc>
                <a:spcPct val="150000"/>
              </a:lnSpc>
            </a:pPr>
            <a:endParaRPr lang="en-US"/>
          </a:p>
          <a:p>
            <a:pPr algn="just">
              <a:lnSpc>
                <a:spcPct val="150000"/>
              </a:lnSpc>
            </a:pPr>
            <a:r>
              <a:rPr lang="en-US"/>
              <a:t>——Linux</a:t>
            </a:r>
            <a:r>
              <a:rPr lang="zh-CN" altLang="en-US"/>
              <a:t>之父托瓦尔兹</a:t>
            </a:r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71307" y="5760731"/>
            <a:ext cx="436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82287" y="4119128"/>
            <a:ext cx="4839795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技术原型 </a:t>
            </a:r>
            <a:endParaRPr lang="zh-CN" altLang="en-US" sz="8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9"/>
          <a:stretch>
            <a:fillRect/>
          </a:stretch>
        </p:blipFill>
        <p:spPr>
          <a:xfrm>
            <a:off x="11383766" y="0"/>
            <a:ext cx="13000234" cy="13716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521897" y="1174664"/>
            <a:ext cx="10751058" cy="11366672"/>
            <a:chOff x="12521897" y="1174664"/>
            <a:chExt cx="10751058" cy="11366672"/>
          </a:xfrm>
        </p:grpSpPr>
        <p:sp>
          <p:nvSpPr>
            <p:cNvPr id="16" name="Rectangle 15"/>
            <p:cNvSpPr/>
            <p:nvPr/>
          </p:nvSpPr>
          <p:spPr>
            <a:xfrm>
              <a:off x="12521897" y="1174664"/>
              <a:ext cx="10751058" cy="11366672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4330609" y="4828409"/>
              <a:ext cx="7586661" cy="3954065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936797" y="5558927"/>
              <a:ext cx="662945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spc="600" dirty="0">
                  <a:solidFill>
                    <a:schemeClr val="bg1"/>
                  </a:solidFill>
                  <a:latin typeface="Futura LT" panose="02000503000000000000" pitchFamily="2" charset="0"/>
                </a:rPr>
                <a:t>TWO</a:t>
              </a:r>
              <a:endParaRPr lang="en-US" sz="11000" spc="6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70207" y="7246363"/>
              <a:ext cx="66385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spc="2000" dirty="0">
                  <a:solidFill>
                    <a:schemeClr val="bg1"/>
                  </a:solidFill>
                  <a:latin typeface="Futura LT" panose="02000503000000000000" pitchFamily="2" charset="0"/>
                </a:rPr>
                <a:t>COLLECTION</a:t>
              </a:r>
              <a:endParaRPr lang="en-US" sz="4000" spc="2000" dirty="0">
                <a:solidFill>
                  <a:schemeClr val="bg1"/>
                </a:solidFill>
                <a:latin typeface="Futura LT" panose="02000503000000000000" pitchFamily="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93414" y="6374076"/>
            <a:ext cx="6005041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项目开发的六个阶段：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充满热情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醒悟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痛苦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找出罪魁祸首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惩罚无辜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Futura LT" panose="02000503000000000000" pitchFamily="2" charset="0"/>
              </a:rPr>
              <a:t>褒奖闲人</a:t>
            </a: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n-US" sz="2800" dirty="0">
              <a:latin typeface="Futura LT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>
                <a:sym typeface="+mn-ea"/>
              </a:rPr>
              <a:t>——</a:t>
            </a:r>
            <a:r>
              <a:rPr lang="en-US" sz="2800" dirty="0">
                <a:latin typeface="Futura LT" panose="02000503000000000000" pitchFamily="2" charset="0"/>
              </a:rPr>
              <a:t>佚名</a:t>
            </a:r>
            <a:endParaRPr lang="en-US" sz="2800" dirty="0">
              <a:latin typeface="Futura LT" panose="02000503000000000000" pitchFamily="2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271307" y="5760731"/>
            <a:ext cx="43662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982287" y="4119128"/>
            <a:ext cx="4839795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 </a:t>
            </a:r>
            <a:endParaRPr lang="zh-CN" altLang="en-US" sz="8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1225" y="12936855"/>
            <a:ext cx="17848580" cy="221716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203200" y="-233680"/>
            <a:ext cx="2702560" cy="143865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200"/>
          </a:p>
        </p:txBody>
      </p:sp>
      <p:sp>
        <p:nvSpPr>
          <p:cNvPr id="3" name="矩形 2"/>
          <p:cNvSpPr/>
          <p:nvPr/>
        </p:nvSpPr>
        <p:spPr>
          <a:xfrm>
            <a:off x="2702560" y="579120"/>
            <a:ext cx="19345910" cy="193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400"/>
              <a:t>用例视图</a:t>
            </a:r>
            <a:endParaRPr lang="zh-CN" altLang="en-US" sz="6400"/>
          </a:p>
        </p:txBody>
      </p:sp>
      <p:pic>
        <p:nvPicPr>
          <p:cNvPr id="5" name="图片 4" descr="—Pngtree—graphic designing tablet mockup frame_5792826"/>
          <p:cNvPicPr>
            <a:picLocks noChangeAspect="1"/>
          </p:cNvPicPr>
          <p:nvPr/>
        </p:nvPicPr>
        <p:blipFill>
          <a:blip r:embed="rId2"/>
          <a:srcRect l="10985" t="24015" r="10398" b="23870"/>
          <a:stretch>
            <a:fillRect/>
          </a:stretch>
        </p:blipFill>
        <p:spPr>
          <a:xfrm>
            <a:off x="405130" y="-678180"/>
            <a:ext cx="22677120" cy="15073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875 0.463889 L 0.036849 -1.775694 " pathEditMode="relative" rAng="0" ptsTypes="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679279" y="2630894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3565" y="9569583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逻辑视图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785" y="3164205"/>
            <a:ext cx="15284450" cy="8436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4809490" y="3339465"/>
            <a:ext cx="13928090" cy="8105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679279" y="2630894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3565" y="9569583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技术视图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4809490" y="3339465"/>
          <a:ext cx="13928725" cy="8105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9615"/>
                <a:gridCol w="2716530"/>
                <a:gridCol w="3481705"/>
                <a:gridCol w="3399790"/>
                <a:gridCol w="2331085"/>
              </a:tblGrid>
              <a:tr h="14592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endParaRPr lang="en-US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B7C9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</a:t>
                      </a:r>
                      <a:endParaRPr lang="en-US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C4B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</a:t>
                      </a:r>
                      <a:endParaRPr lang="en-US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DB3D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</a:t>
                      </a:r>
                      <a:endParaRPr lang="en-US" altLang="en-US" sz="22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DCBC"/>
                    </a:solidFill>
                  </a:tcPr>
                </a:tc>
              </a:tr>
              <a:tr h="200469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编程语言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JS，Java，C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Java，Python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SQL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C,Python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0596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 OS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CentOS7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CentOS7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CentOS7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63588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>
                      <a:noFill/>
                    </a:lnL>
                    <a:lnR w="1270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React Native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1270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Spring MVC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Flask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Spring Data JPA</a:t>
                      </a:r>
                      <a:endParaRPr 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Pytorch</a:t>
                      </a:r>
                      <a:endParaRPr lang="en-US" altLang="en-US" sz="20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6350">
                      <a:solidFill>
                        <a:srgbClr val="D9D9D9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  <p:bldP spid="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806154" y="2103209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41245" y="10301103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部署视图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880" y="2853690"/>
            <a:ext cx="13275310" cy="93643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455759" y="2854414"/>
            <a:ext cx="4518212" cy="29045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56765" y="9326378"/>
            <a:ext cx="4518212" cy="2904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"/>
          <p:cNvSpPr txBox="1"/>
          <p:nvPr/>
        </p:nvSpPr>
        <p:spPr>
          <a:xfrm>
            <a:off x="9185713" y="342019"/>
            <a:ext cx="5924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实现视图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粗粒度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08593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900630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2392665" y="1301933"/>
            <a:ext cx="235131" cy="235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5360" y="3620135"/>
            <a:ext cx="14122400" cy="76333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9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TABLE_BEAUTIFY" val="smartTable{39ed291c-b683-4c99-a78b-4f68cddb17d0}"/>
  <p:tag name="TABLE_RECT" val="72.375*112.05*1775.25*855.9"/>
  <p:tag name="TABLE_EMPHASIZE_COLOR" val="6579300"/>
  <p:tag name="TABLE_ONEKEY_SKIN_IDX" val="0"/>
  <p:tag name="TABLE_SKINIDX" val="-1"/>
  <p:tag name="TABLE_COLORIDX" val="l"/>
</p:tagLst>
</file>

<file path=ppt/tags/tag11.xml><?xml version="1.0" encoding="utf-8"?>
<p:tagLst xmlns:p="http://schemas.openxmlformats.org/presentationml/2006/main">
  <p:tag name="KSO_WM_UNIT_TABLE_BEAUTIFY" val="smartTable{9a4286f9-4917-484d-803b-98141ed4338a}"/>
  <p:tag name="TABLE_RECT" val="114.8*188.55*1690.4*702.9"/>
  <p:tag name="TABLE_EMPHASIZE_COLOR" val="6579300"/>
  <p:tag name="TABLE_ONEKEY_SKIN_IDX" val="0"/>
  <p:tag name="TABLE_SKINIDX" val="-1"/>
  <p:tag name="TABLE_COLORIDX" val="l"/>
</p:tagLst>
</file>

<file path=ppt/tags/tag12.xml><?xml version="1.0" encoding="utf-8"?>
<p:tagLst xmlns:p="http://schemas.openxmlformats.org/presentationml/2006/main">
  <p:tag name="KSO_WM_UNIT_TABLE_BEAUTIFY" val="smartTable{b6f62cbb-93e5-4046-b277-995d2e71f96d}"/>
  <p:tag name="TABLE_RECT" val="17*399.55*1886*280.9"/>
  <p:tag name="TABLE_EMPHASIZE_COLOR" val="6579300"/>
  <p:tag name="TABLE_ONEKEY_SKIN_IDX" val="0"/>
  <p:tag name="TABLE_SKINIDX" val="-1"/>
  <p:tag name="TABLE_COLORIDX" val="l"/>
</p:tagLst>
</file>

<file path=ppt/tags/tag13.xml><?xml version="1.0" encoding="utf-8"?>
<p:tagLst xmlns:p="http://schemas.openxmlformats.org/presentationml/2006/main">
  <p:tag name="ISPRING_ULTRA_SCORM_COURSE_ID" val="3EFD129A-F993-4EB4-ABD8-6DEDF43F7AE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宜家简约唯美PPT模板42页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TABLE_BEAUTIFY" val="smartTable{780b86cb-1f2c-4af0-9f4d-d4a52665674c}"/>
  <p:tag name="KSO_WM_BEAUTIFY_FLAG" val="#wm#"/>
  <p:tag name="KSO_WM_UNIT_TYPE" val="β"/>
  <p:tag name="TABLE_SKINIDX" val="3"/>
  <p:tag name="TABLE_COLORIDX" val="g"/>
</p:tagLst>
</file>

<file path=ppt/tags/tag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TABLE_BEAUTIFY" val="smartTable{ea933e87-391d-4a3f-a26f-19fc4d64fe1e}"/>
  <p:tag name="TABLE_RECT" val="17*182.8*1886*714.4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千图海量PPT模板www.58pic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春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595959"/>
      </a:accent2>
      <a:accent3>
        <a:srgbClr val="262626"/>
      </a:accent3>
      <a:accent4>
        <a:srgbClr val="595959"/>
      </a:accent4>
      <a:accent5>
        <a:srgbClr val="262626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2558</Words>
  <Application>WPS 演示</Application>
  <PresentationFormat>自定义</PresentationFormat>
  <Paragraphs>372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宋体</vt:lpstr>
      <vt:lpstr>Wingdings</vt:lpstr>
      <vt:lpstr>Futura LT</vt:lpstr>
      <vt:lpstr>MV Boli</vt:lpstr>
      <vt:lpstr>微软雅黑</vt:lpstr>
      <vt:lpstr>Century Gothic</vt:lpstr>
      <vt:lpstr>华文细黑</vt:lpstr>
      <vt:lpstr>等线</vt:lpstr>
      <vt:lpstr>Arial Unicode MS</vt:lpstr>
      <vt:lpstr>Calibri</vt:lpstr>
      <vt:lpstr>微软雅黑 Light</vt:lpstr>
      <vt:lpstr>Calibri</vt:lpstr>
      <vt:lpstr>幼圆</vt:lpstr>
      <vt:lpstr>等线 Light</vt:lpstr>
      <vt:lpstr>Calibri Light</vt:lpstr>
      <vt:lpstr>千图海量PPT模板www.58pic.com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宜家简约唯美PPT模板42页</dc:title>
  <dc:creator>Administrator</dc:creator>
  <cp:lastModifiedBy>Visnia</cp:lastModifiedBy>
  <cp:revision>910</cp:revision>
  <dcterms:created xsi:type="dcterms:W3CDTF">2014-09-26T10:57:00Z</dcterms:created>
  <dcterms:modified xsi:type="dcterms:W3CDTF">2021-05-05T15:36:28Z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2052-11.1.0.10116</vt:lpwstr>
  </property>
</Properties>
</file>